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6" r:id="rId10"/>
    <p:sldId id="267" r:id="rId11"/>
    <p:sldId id="264" r:id="rId12"/>
    <p:sldId id="265" r:id="rId13"/>
    <p:sldId id="269" r:id="rId14"/>
    <p:sldId id="270" r:id="rId15"/>
    <p:sldId id="271" r:id="rId16"/>
    <p:sldId id="274" r:id="rId17"/>
    <p:sldId id="272" r:id="rId18"/>
    <p:sldId id="273" r:id="rId19"/>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091" autoAdjust="0"/>
    <p:restoredTop sz="94660"/>
  </p:normalViewPr>
  <p:slideViewPr>
    <p:cSldViewPr>
      <p:cViewPr varScale="1">
        <p:scale>
          <a:sx n="63" d="100"/>
          <a:sy n="63" d="100"/>
        </p:scale>
        <p:origin x="-136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6400800" y="6355080"/>
            <a:ext cx="2286000" cy="365760"/>
          </a:xfrm>
        </p:spPr>
        <p:txBody>
          <a:bodyPr/>
          <a:lstStyle>
            <a:lvl1pPr>
              <a:defRPr sz="1400"/>
            </a:lvl1pPr>
          </a:lstStyle>
          <a:p>
            <a:fld id="{30DD3AC1-4224-4979-A27A-D47AE825F69B}" type="datetimeFigureOut">
              <a:rPr lang="es-PE" smtClean="0"/>
              <a:t>28/09/2016</a:t>
            </a:fld>
            <a:endParaRPr lang="es-PE" dirty="0"/>
          </a:p>
        </p:txBody>
      </p:sp>
      <p:sp>
        <p:nvSpPr>
          <p:cNvPr id="17" name="16 Marcador de pie de página"/>
          <p:cNvSpPr>
            <a:spLocks noGrp="1"/>
          </p:cNvSpPr>
          <p:nvPr>
            <p:ph type="ftr" sz="quarter" idx="11"/>
          </p:nvPr>
        </p:nvSpPr>
        <p:spPr>
          <a:xfrm>
            <a:off x="2898648" y="6355080"/>
            <a:ext cx="3474720" cy="365760"/>
          </a:xfrm>
        </p:spPr>
        <p:txBody>
          <a:bodyPr/>
          <a:lstStyle/>
          <a:p>
            <a:endParaRPr lang="es-PE" dirty="0"/>
          </a:p>
        </p:txBody>
      </p:sp>
      <p:sp>
        <p:nvSpPr>
          <p:cNvPr id="29" name="28 Marcador de número de diapositiva"/>
          <p:cNvSpPr>
            <a:spLocks noGrp="1"/>
          </p:cNvSpPr>
          <p:nvPr>
            <p:ph type="sldNum" sz="quarter" idx="12"/>
          </p:nvPr>
        </p:nvSpPr>
        <p:spPr>
          <a:xfrm>
            <a:off x="1216152" y="6355080"/>
            <a:ext cx="1219200" cy="365760"/>
          </a:xfrm>
        </p:spPr>
        <p:txBody>
          <a:bodyPr/>
          <a:lstStyle/>
          <a:p>
            <a:fld id="{D47C8494-4E73-4EDA-8FDB-2CBFDF488FA8}" type="slidenum">
              <a:rPr lang="es-PE" smtClean="0"/>
              <a:t>‹Nº›</a:t>
            </a:fld>
            <a:endParaRPr lang="es-PE" dirty="0"/>
          </a:p>
        </p:txBody>
      </p:sp>
      <p:sp>
        <p:nvSpPr>
          <p:cNvPr id="21" name="20 Rectángulo"/>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32 Rectángulo"/>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21 Rectángulo"/>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Rectángulo"/>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30DD3AC1-4224-4979-A27A-D47AE825F69B}" type="datetimeFigureOut">
              <a:rPr lang="es-PE" smtClean="0"/>
              <a:t>28/09/2016</a:t>
            </a:fld>
            <a:endParaRPr lang="es-PE" dirty="0"/>
          </a:p>
        </p:txBody>
      </p:sp>
      <p:sp>
        <p:nvSpPr>
          <p:cNvPr id="5" name="4 Marcador de pie de página"/>
          <p:cNvSpPr>
            <a:spLocks noGrp="1"/>
          </p:cNvSpPr>
          <p:nvPr>
            <p:ph type="ftr" sz="quarter" idx="11"/>
          </p:nvPr>
        </p:nvSpPr>
        <p:spPr/>
        <p:txBody>
          <a:bodyPr/>
          <a:lstStyle/>
          <a:p>
            <a:endParaRPr lang="es-PE" dirty="0"/>
          </a:p>
        </p:txBody>
      </p:sp>
      <p:sp>
        <p:nvSpPr>
          <p:cNvPr id="6" name="5 Marcador de número de diapositiva"/>
          <p:cNvSpPr>
            <a:spLocks noGrp="1"/>
          </p:cNvSpPr>
          <p:nvPr>
            <p:ph type="sldNum" sz="quarter" idx="12"/>
          </p:nvPr>
        </p:nvSpPr>
        <p:spPr/>
        <p:txBody>
          <a:bodyPr/>
          <a:lstStyle/>
          <a:p>
            <a:fld id="{D47C8494-4E73-4EDA-8FDB-2CBFDF488FA8}" type="slidenum">
              <a:rPr lang="es-PE" smtClean="0"/>
              <a:t>‹Nº›</a:t>
            </a:fld>
            <a:endParaRPr lang="es-PE" dirty="0"/>
          </a:p>
        </p:txBody>
      </p:sp>
      <p:sp>
        <p:nvSpPr>
          <p:cNvPr id="8" name="7 Marcador de contenido"/>
          <p:cNvSpPr>
            <a:spLocks noGrp="1"/>
          </p:cNvSpPr>
          <p:nvPr>
            <p:ph sz="quarter" idx="1"/>
          </p:nvPr>
        </p:nvSpPr>
        <p:spPr>
          <a:xfrm>
            <a:off x="457200" y="1219200"/>
            <a:ext cx="8229600" cy="493776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a:xfrm>
            <a:off x="6400800" y="6355080"/>
            <a:ext cx="2286000" cy="365760"/>
          </a:xfrm>
        </p:spPr>
        <p:txBody>
          <a:bodyPr/>
          <a:lstStyle/>
          <a:p>
            <a:fld id="{30DD3AC1-4224-4979-A27A-D47AE825F69B}" type="datetimeFigureOut">
              <a:rPr lang="es-PE" smtClean="0"/>
              <a:t>28/09/2016</a:t>
            </a:fld>
            <a:endParaRPr lang="es-PE" dirty="0"/>
          </a:p>
        </p:txBody>
      </p:sp>
      <p:sp>
        <p:nvSpPr>
          <p:cNvPr id="5" name="4 Marcador de pie de página"/>
          <p:cNvSpPr>
            <a:spLocks noGrp="1"/>
          </p:cNvSpPr>
          <p:nvPr>
            <p:ph type="ftr" sz="quarter" idx="11"/>
          </p:nvPr>
        </p:nvSpPr>
        <p:spPr>
          <a:xfrm>
            <a:off x="2898648" y="6355080"/>
            <a:ext cx="3474720" cy="365760"/>
          </a:xfrm>
        </p:spPr>
        <p:txBody>
          <a:bodyPr/>
          <a:lstStyle/>
          <a:p>
            <a:endParaRPr lang="es-PE" dirty="0"/>
          </a:p>
        </p:txBody>
      </p:sp>
      <p:sp>
        <p:nvSpPr>
          <p:cNvPr id="6" name="5 Marcador de número de diapositiva"/>
          <p:cNvSpPr>
            <a:spLocks noGrp="1"/>
          </p:cNvSpPr>
          <p:nvPr>
            <p:ph type="sldNum" sz="quarter" idx="12"/>
          </p:nvPr>
        </p:nvSpPr>
        <p:spPr>
          <a:xfrm>
            <a:off x="1069848" y="6355080"/>
            <a:ext cx="1520952" cy="365760"/>
          </a:xfrm>
        </p:spPr>
        <p:txBody>
          <a:bodyPr/>
          <a:lstStyle/>
          <a:p>
            <a:fld id="{D47C8494-4E73-4EDA-8FDB-2CBFDF488FA8}" type="slidenum">
              <a:rPr lang="es-PE" smtClean="0"/>
              <a:t>‹Nº›</a:t>
            </a:fld>
            <a:endParaRPr lang="es-PE" dirty="0"/>
          </a:p>
        </p:txBody>
      </p:sp>
      <p:sp>
        <p:nvSpPr>
          <p:cNvPr id="7" name="6 Rectángulo"/>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8229600" cy="914400"/>
          </a:xfrm>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30DD3AC1-4224-4979-A27A-D47AE825F69B}" type="datetimeFigureOut">
              <a:rPr lang="es-PE" smtClean="0"/>
              <a:t>28/09/2016</a:t>
            </a:fld>
            <a:endParaRPr lang="es-PE" dirty="0"/>
          </a:p>
        </p:txBody>
      </p:sp>
      <p:sp>
        <p:nvSpPr>
          <p:cNvPr id="6" name="5 Marcador de pie de página"/>
          <p:cNvSpPr>
            <a:spLocks noGrp="1"/>
          </p:cNvSpPr>
          <p:nvPr>
            <p:ph type="ftr" sz="quarter" idx="11"/>
          </p:nvPr>
        </p:nvSpPr>
        <p:spPr/>
        <p:txBody>
          <a:bodyPr/>
          <a:lstStyle/>
          <a:p>
            <a:endParaRPr lang="es-PE" dirty="0"/>
          </a:p>
        </p:txBody>
      </p:sp>
      <p:sp>
        <p:nvSpPr>
          <p:cNvPr id="7" name="6 Marcador de número de diapositiva"/>
          <p:cNvSpPr>
            <a:spLocks noGrp="1"/>
          </p:cNvSpPr>
          <p:nvPr>
            <p:ph type="sldNum" sz="quarter" idx="12"/>
          </p:nvPr>
        </p:nvSpPr>
        <p:spPr/>
        <p:txBody>
          <a:bodyPr/>
          <a:lstStyle/>
          <a:p>
            <a:fld id="{D47C8494-4E73-4EDA-8FDB-2CBFDF488FA8}" type="slidenum">
              <a:rPr lang="es-PE" smtClean="0"/>
              <a:t>‹Nº›</a:t>
            </a:fld>
            <a:endParaRPr lang="es-PE" dirty="0"/>
          </a:p>
        </p:txBody>
      </p:sp>
      <p:sp>
        <p:nvSpPr>
          <p:cNvPr id="9" name="8 Marcador de contenido"/>
          <p:cNvSpPr>
            <a:spLocks noGrp="1"/>
          </p:cNvSpPr>
          <p:nvPr>
            <p:ph sz="quarter" idx="1"/>
          </p:nvPr>
        </p:nvSpPr>
        <p:spPr>
          <a:xfrm>
            <a:off x="457200" y="1219200"/>
            <a:ext cx="4041648" cy="493776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632198" y="1216152"/>
            <a:ext cx="4041648" cy="493776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8229600" cy="9144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30DD3AC1-4224-4979-A27A-D47AE825F69B}" type="datetimeFigureOut">
              <a:rPr lang="es-PE" smtClean="0"/>
              <a:t>28/09/2016</a:t>
            </a:fld>
            <a:endParaRPr lang="es-PE" dirty="0"/>
          </a:p>
        </p:txBody>
      </p:sp>
      <p:sp>
        <p:nvSpPr>
          <p:cNvPr id="8" name="7 Marcador de pie de página"/>
          <p:cNvSpPr>
            <a:spLocks noGrp="1"/>
          </p:cNvSpPr>
          <p:nvPr>
            <p:ph type="ftr" sz="quarter" idx="11"/>
          </p:nvPr>
        </p:nvSpPr>
        <p:spPr/>
        <p:txBody>
          <a:bodyPr/>
          <a:lstStyle/>
          <a:p>
            <a:endParaRPr lang="es-PE" dirty="0"/>
          </a:p>
        </p:txBody>
      </p:sp>
      <p:sp>
        <p:nvSpPr>
          <p:cNvPr id="9" name="8 Marcador de número de diapositiva"/>
          <p:cNvSpPr>
            <a:spLocks noGrp="1"/>
          </p:cNvSpPr>
          <p:nvPr>
            <p:ph type="sldNum" sz="quarter" idx="12"/>
          </p:nvPr>
        </p:nvSpPr>
        <p:spPr/>
        <p:txBody>
          <a:bodyPr/>
          <a:lstStyle/>
          <a:p>
            <a:fld id="{D47C8494-4E73-4EDA-8FDB-2CBFDF488FA8}" type="slidenum">
              <a:rPr lang="es-PE" smtClean="0"/>
              <a:t>‹Nº›</a:t>
            </a:fld>
            <a:endParaRPr lang="es-PE" dirty="0"/>
          </a:p>
        </p:txBody>
      </p:sp>
      <p:sp>
        <p:nvSpPr>
          <p:cNvPr id="11" name="10 Marcador de contenido"/>
          <p:cNvSpPr>
            <a:spLocks noGrp="1"/>
          </p:cNvSpPr>
          <p:nvPr>
            <p:ph sz="quarter" idx="2"/>
          </p:nvPr>
        </p:nvSpPr>
        <p:spPr>
          <a:xfrm>
            <a:off x="457200" y="2133600"/>
            <a:ext cx="4038600" cy="4038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648200" y="2133600"/>
            <a:ext cx="4038600" cy="4038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8229600" cy="914400"/>
          </a:xfrm>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30DD3AC1-4224-4979-A27A-D47AE825F69B}" type="datetimeFigureOut">
              <a:rPr lang="es-PE" smtClean="0"/>
              <a:t>28/09/2016</a:t>
            </a:fld>
            <a:endParaRPr lang="es-PE" dirty="0"/>
          </a:p>
        </p:txBody>
      </p:sp>
      <p:sp>
        <p:nvSpPr>
          <p:cNvPr id="4" name="3 Marcador de pie de página"/>
          <p:cNvSpPr>
            <a:spLocks noGrp="1"/>
          </p:cNvSpPr>
          <p:nvPr>
            <p:ph type="ftr" sz="quarter" idx="11"/>
          </p:nvPr>
        </p:nvSpPr>
        <p:spPr/>
        <p:txBody>
          <a:bodyPr/>
          <a:lstStyle/>
          <a:p>
            <a:endParaRPr lang="es-PE" dirty="0"/>
          </a:p>
        </p:txBody>
      </p:sp>
      <p:sp>
        <p:nvSpPr>
          <p:cNvPr id="5" name="4 Marcador de número de diapositiva"/>
          <p:cNvSpPr>
            <a:spLocks noGrp="1"/>
          </p:cNvSpPr>
          <p:nvPr>
            <p:ph type="sldNum" sz="quarter" idx="12"/>
          </p:nvPr>
        </p:nvSpPr>
        <p:spPr/>
        <p:txBody>
          <a:bodyPr/>
          <a:lstStyle/>
          <a:p>
            <a:fld id="{D47C8494-4E73-4EDA-8FDB-2CBFDF488FA8}" type="slidenum">
              <a:rPr lang="es-PE" smtClean="0"/>
              <a:t>‹Nº›</a:t>
            </a:fld>
            <a:endParaRPr lang="es-PE" dirty="0"/>
          </a:p>
        </p:txBody>
      </p:sp>
      <p:sp>
        <p:nvSpPr>
          <p:cNvPr id="6" name="5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0DD3AC1-4224-4979-A27A-D47AE825F69B}" type="datetimeFigureOut">
              <a:rPr lang="es-PE" smtClean="0"/>
              <a:t>28/09/2016</a:t>
            </a:fld>
            <a:endParaRPr lang="es-PE" dirty="0"/>
          </a:p>
        </p:txBody>
      </p:sp>
      <p:sp>
        <p:nvSpPr>
          <p:cNvPr id="3" name="2 Marcador de pie de página"/>
          <p:cNvSpPr>
            <a:spLocks noGrp="1"/>
          </p:cNvSpPr>
          <p:nvPr>
            <p:ph type="ftr" sz="quarter" idx="11"/>
          </p:nvPr>
        </p:nvSpPr>
        <p:spPr/>
        <p:txBody>
          <a:bodyPr/>
          <a:lstStyle/>
          <a:p>
            <a:endParaRPr lang="es-PE" dirty="0"/>
          </a:p>
        </p:txBody>
      </p:sp>
      <p:sp>
        <p:nvSpPr>
          <p:cNvPr id="4" name="3 Marcador de número de diapositiva"/>
          <p:cNvSpPr>
            <a:spLocks noGrp="1"/>
          </p:cNvSpPr>
          <p:nvPr>
            <p:ph type="sldNum" sz="quarter" idx="12"/>
          </p:nvPr>
        </p:nvSpPr>
        <p:spPr/>
        <p:txBody>
          <a:bodyPr/>
          <a:lstStyle/>
          <a:p>
            <a:fld id="{D47C8494-4E73-4EDA-8FDB-2CBFDF488FA8}" type="slidenum">
              <a:rPr lang="es-PE" smtClean="0"/>
              <a:t>‹Nº›</a:t>
            </a:fld>
            <a:endParaRPr lang="es-PE" dirty="0"/>
          </a:p>
        </p:txBody>
      </p:sp>
      <p:sp>
        <p:nvSpPr>
          <p:cNvPr id="5" name="4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5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30DD3AC1-4224-4979-A27A-D47AE825F69B}" type="datetimeFigureOut">
              <a:rPr lang="es-PE" smtClean="0"/>
              <a:t>28/09/2016</a:t>
            </a:fld>
            <a:endParaRPr lang="es-PE" dirty="0"/>
          </a:p>
        </p:txBody>
      </p:sp>
      <p:sp>
        <p:nvSpPr>
          <p:cNvPr id="6" name="5 Marcador de pie de página"/>
          <p:cNvSpPr>
            <a:spLocks noGrp="1"/>
          </p:cNvSpPr>
          <p:nvPr>
            <p:ph type="ftr" sz="quarter" idx="11"/>
          </p:nvPr>
        </p:nvSpPr>
        <p:spPr/>
        <p:txBody>
          <a:bodyPr/>
          <a:lstStyle/>
          <a:p>
            <a:endParaRPr lang="es-PE" dirty="0"/>
          </a:p>
        </p:txBody>
      </p:sp>
      <p:sp>
        <p:nvSpPr>
          <p:cNvPr id="7" name="6 Marcador de número de diapositiva"/>
          <p:cNvSpPr>
            <a:spLocks noGrp="1"/>
          </p:cNvSpPr>
          <p:nvPr>
            <p:ph type="sldNum" sz="quarter" idx="12"/>
          </p:nvPr>
        </p:nvSpPr>
        <p:spPr/>
        <p:txBody>
          <a:bodyPr/>
          <a:lstStyle/>
          <a:p>
            <a:fld id="{D47C8494-4E73-4EDA-8FDB-2CBFDF488FA8}" type="slidenum">
              <a:rPr lang="es-PE" smtClean="0"/>
              <a:t>‹Nº›</a:t>
            </a:fld>
            <a:endParaRPr lang="es-PE" dirty="0"/>
          </a:p>
        </p:txBody>
      </p:sp>
      <p:sp>
        <p:nvSpPr>
          <p:cNvPr id="8" name="7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Conector recto"/>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Marcador de contenido"/>
          <p:cNvSpPr>
            <a:spLocks noGrp="1"/>
          </p:cNvSpPr>
          <p:nvPr>
            <p:ph sz="quarter" idx="1"/>
          </p:nvPr>
        </p:nvSpPr>
        <p:spPr>
          <a:xfrm>
            <a:off x="304800" y="304800"/>
            <a:ext cx="5715000" cy="5715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30DD3AC1-4224-4979-A27A-D47AE825F69B}" type="datetimeFigureOut">
              <a:rPr lang="es-PE" smtClean="0"/>
              <a:t>28/09/2016</a:t>
            </a:fld>
            <a:endParaRPr lang="es-PE" dirty="0"/>
          </a:p>
        </p:txBody>
      </p:sp>
      <p:sp>
        <p:nvSpPr>
          <p:cNvPr id="6" name="5 Marcador de pie de página"/>
          <p:cNvSpPr>
            <a:spLocks noGrp="1"/>
          </p:cNvSpPr>
          <p:nvPr>
            <p:ph type="ftr" sz="quarter" idx="11"/>
          </p:nvPr>
        </p:nvSpPr>
        <p:spPr/>
        <p:txBody>
          <a:bodyPr/>
          <a:lstStyle/>
          <a:p>
            <a:endParaRPr lang="es-PE" dirty="0"/>
          </a:p>
        </p:txBody>
      </p:sp>
      <p:sp>
        <p:nvSpPr>
          <p:cNvPr id="7" name="6 Marcador de número de diapositiva"/>
          <p:cNvSpPr>
            <a:spLocks noGrp="1"/>
          </p:cNvSpPr>
          <p:nvPr>
            <p:ph type="sldNum" sz="quarter" idx="12"/>
          </p:nvPr>
        </p:nvSpPr>
        <p:spPr/>
        <p:txBody>
          <a:bodyPr/>
          <a:lstStyle/>
          <a:p>
            <a:fld id="{D47C8494-4E73-4EDA-8FDB-2CBFDF488FA8}" type="slidenum">
              <a:rPr lang="es-PE" smtClean="0"/>
              <a:t>‹Nº›</a:t>
            </a:fld>
            <a:endParaRPr lang="es-PE" dirty="0"/>
          </a:p>
        </p:txBody>
      </p:sp>
      <p:sp>
        <p:nvSpPr>
          <p:cNvPr id="8" name="7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8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0DD3AC1-4224-4979-A27A-D47AE825F69B}" type="datetimeFigureOut">
              <a:rPr lang="es-PE" smtClean="0"/>
              <a:t>28/09/2016</a:t>
            </a:fld>
            <a:endParaRPr lang="es-PE" dirty="0"/>
          </a:p>
        </p:txBody>
      </p:sp>
      <p:sp>
        <p:nvSpPr>
          <p:cNvPr id="5" name="4 Marcador de pie de página"/>
          <p:cNvSpPr>
            <a:spLocks noGrp="1"/>
          </p:cNvSpPr>
          <p:nvPr>
            <p:ph type="ftr" sz="quarter" idx="11"/>
          </p:nvPr>
        </p:nvSpPr>
        <p:spPr/>
        <p:txBody>
          <a:bodyPr/>
          <a:lstStyle/>
          <a:p>
            <a:endParaRPr lang="es-PE" dirty="0"/>
          </a:p>
        </p:txBody>
      </p:sp>
      <p:sp>
        <p:nvSpPr>
          <p:cNvPr id="6" name="5 Marcador de número de diapositiva"/>
          <p:cNvSpPr>
            <a:spLocks noGrp="1"/>
          </p:cNvSpPr>
          <p:nvPr>
            <p:ph type="sldNum" sz="quarter" idx="12"/>
          </p:nvPr>
        </p:nvSpPr>
        <p:spPr/>
        <p:txBody>
          <a:bodyPr/>
          <a:lstStyle/>
          <a:p>
            <a:fld id="{D47C8494-4E73-4EDA-8FDB-2CBFDF488FA8}" type="slidenum">
              <a:rPr lang="es-PE" smtClean="0"/>
              <a:t>‹Nº›</a:t>
            </a:fld>
            <a:endParaRPr lang="es-P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0DD3AC1-4224-4979-A27A-D47AE825F69B}" type="datetimeFigureOut">
              <a:rPr lang="es-PE" smtClean="0"/>
              <a:t>28/09/2016</a:t>
            </a:fld>
            <a:endParaRPr lang="es-PE" dirty="0"/>
          </a:p>
        </p:txBody>
      </p:sp>
      <p:sp>
        <p:nvSpPr>
          <p:cNvPr id="5" name="4 Marcador de pie de página"/>
          <p:cNvSpPr>
            <a:spLocks noGrp="1"/>
          </p:cNvSpPr>
          <p:nvPr>
            <p:ph type="ftr" sz="quarter" idx="11"/>
          </p:nvPr>
        </p:nvSpPr>
        <p:spPr/>
        <p:txBody>
          <a:bodyPr/>
          <a:lstStyle/>
          <a:p>
            <a:endParaRPr lang="es-PE" dirty="0"/>
          </a:p>
        </p:txBody>
      </p:sp>
      <p:sp>
        <p:nvSpPr>
          <p:cNvPr id="6" name="5 Marcador de número de diapositiva"/>
          <p:cNvSpPr>
            <a:spLocks noGrp="1"/>
          </p:cNvSpPr>
          <p:nvPr>
            <p:ph type="sldNum" sz="quarter" idx="12"/>
          </p:nvPr>
        </p:nvSpPr>
        <p:spPr/>
        <p:txBody>
          <a:bodyPr/>
          <a:lstStyle/>
          <a:p>
            <a:fld id="{D47C8494-4E73-4EDA-8FDB-2CBFDF488FA8}" type="slidenum">
              <a:rPr lang="es-PE" smtClean="0"/>
              <a:t>‹Nº›</a:t>
            </a:fld>
            <a:endParaRPr lang="es-PE" dirty="0"/>
          </a:p>
        </p:txBody>
      </p:sp>
      <p:sp>
        <p:nvSpPr>
          <p:cNvPr id="7" name="6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7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Conector recto"/>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457200" y="152400"/>
            <a:ext cx="8229600" cy="990600"/>
          </a:xfrm>
          <a:prstGeom prst="rect">
            <a:avLst/>
          </a:prstGeom>
        </p:spPr>
        <p:txBody>
          <a:bodyPr vert="horz" anchor="b" anchorCtr="0">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30DD3AC1-4224-4979-A27A-D47AE825F69B}" type="datetimeFigureOut">
              <a:rPr lang="es-PE" smtClean="0"/>
              <a:t>28/09/2016</a:t>
            </a:fld>
            <a:endParaRPr lang="es-PE" dirty="0"/>
          </a:p>
        </p:txBody>
      </p:sp>
      <p:sp>
        <p:nvSpPr>
          <p:cNvPr id="3" name="2 Marcador de pie de página"/>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s-PE" dirty="0"/>
          </a:p>
        </p:txBody>
      </p:sp>
      <p:sp>
        <p:nvSpPr>
          <p:cNvPr id="23" name="22 Marcador de número de diapositiva"/>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47C8494-4E73-4EDA-8FDB-2CBFDF488FA8}" type="slidenum">
              <a:rPr lang="es-PE" smtClean="0"/>
              <a:t>‹Nº›</a:t>
            </a:fld>
            <a:endParaRPr lang="es-PE" dirty="0"/>
          </a:p>
        </p:txBody>
      </p:sp>
      <p:sp>
        <p:nvSpPr>
          <p:cNvPr id="28" name="27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28 Conector recto"/>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sultado de imagen para electromagnetismo"/>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2 Subtítulo"/>
          <p:cNvSpPr>
            <a:spLocks noGrp="1"/>
          </p:cNvSpPr>
          <p:nvPr>
            <p:ph type="subTitle" idx="1"/>
          </p:nvPr>
        </p:nvSpPr>
        <p:spPr/>
        <p:txBody>
          <a:bodyPr/>
          <a:lstStyle/>
          <a:p>
            <a:r>
              <a:rPr lang="es-PE" dirty="0" smtClean="0">
                <a:solidFill>
                  <a:schemeClr val="bg2"/>
                </a:solidFill>
                <a:latin typeface="Arial Black" pitchFamily="34" charset="0"/>
              </a:rPr>
              <a:t>Andrés Felipe Murcia guarín  </a:t>
            </a:r>
            <a:endParaRPr lang="es-PE" dirty="0">
              <a:solidFill>
                <a:schemeClr val="bg2"/>
              </a:solidFill>
              <a:latin typeface="Arial Black" pitchFamily="34" charset="0"/>
            </a:endParaRPr>
          </a:p>
        </p:txBody>
      </p:sp>
      <p:sp>
        <p:nvSpPr>
          <p:cNvPr id="5" name="4 Rectángulo"/>
          <p:cNvSpPr/>
          <p:nvPr/>
        </p:nvSpPr>
        <p:spPr>
          <a:xfrm>
            <a:off x="9853" y="2967335"/>
            <a:ext cx="9124293" cy="923330"/>
          </a:xfrm>
          <a:prstGeom prst="rect">
            <a:avLst/>
          </a:prstGeom>
          <a:noFill/>
        </p:spPr>
        <p:txBody>
          <a:bodyPr wrap="none" lIns="91440" tIns="45720" rIns="91440" bIns="45720">
            <a:spAutoFit/>
          </a:bodyPr>
          <a:lstStyle/>
          <a:p>
            <a:pPr algn="ctr"/>
            <a:r>
              <a:rPr lang="es-PE"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ELECTROMAGNETISMO</a:t>
            </a:r>
            <a:endParaRPr lang="es-PE"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5 Rectángulo"/>
          <p:cNvSpPr/>
          <p:nvPr/>
        </p:nvSpPr>
        <p:spPr>
          <a:xfrm>
            <a:off x="9853" y="2967335"/>
            <a:ext cx="9124293" cy="923330"/>
          </a:xfrm>
          <a:prstGeom prst="rect">
            <a:avLst/>
          </a:prstGeom>
          <a:noFill/>
        </p:spPr>
        <p:txBody>
          <a:bodyPr wrap="none" lIns="91440" tIns="45720" rIns="91440" bIns="45720">
            <a:spAutoFit/>
          </a:bodyPr>
          <a:lstStyle/>
          <a:p>
            <a:pPr algn="ctr"/>
            <a:r>
              <a:rPr lang="es-PE"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ELECTROMAGNETISMO</a:t>
            </a:r>
            <a:endParaRPr lang="es-PE"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6 Rectángulo"/>
          <p:cNvSpPr/>
          <p:nvPr/>
        </p:nvSpPr>
        <p:spPr>
          <a:xfrm>
            <a:off x="9853" y="2967335"/>
            <a:ext cx="912429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PE"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rial Black" pitchFamily="34" charset="0"/>
              </a:rPr>
              <a:t>ELECTROMAGNETISMO</a:t>
            </a:r>
            <a:endParaRPr lang="es-PE"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PE" b="1" dirty="0" smtClean="0">
                <a:latin typeface="Arial Black" pitchFamily="34" charset="0"/>
              </a:rPr>
              <a:t>DEFINICION</a:t>
            </a:r>
            <a:endParaRPr lang="es-PE" b="1" dirty="0">
              <a:latin typeface="Arial Black" pitchFamily="34" charset="0"/>
            </a:endParaRPr>
          </a:p>
        </p:txBody>
      </p:sp>
      <p:sp>
        <p:nvSpPr>
          <p:cNvPr id="3" name="2 Marcador de contenido"/>
          <p:cNvSpPr>
            <a:spLocks noGrp="1"/>
          </p:cNvSpPr>
          <p:nvPr>
            <p:ph sz="quarter" idx="1"/>
          </p:nvPr>
        </p:nvSpPr>
        <p:spPr/>
        <p:txBody>
          <a:bodyPr numCol="2"/>
          <a:lstStyle/>
          <a:p>
            <a:r>
              <a:rPr lang="es-PE" dirty="0" smtClean="0"/>
              <a:t>El electromagnetismo es una rama de la física que estudia y unifica los fenómenos eléctricos y magnetismo es una sola teoría.</a:t>
            </a:r>
            <a:endParaRPr lang="es-PE" dirty="0"/>
          </a:p>
        </p:txBody>
      </p:sp>
      <p:pic>
        <p:nvPicPr>
          <p:cNvPr id="8194" name="Picture 2" descr="Resultado de imagen para electromagnetismo"/>
          <p:cNvPicPr>
            <a:picLocks noChangeAspect="1" noChangeArrowheads="1"/>
          </p:cNvPicPr>
          <p:nvPr/>
        </p:nvPicPr>
        <p:blipFill>
          <a:blip r:embed="rId2"/>
          <a:srcRect/>
          <a:stretch>
            <a:fillRect/>
          </a:stretch>
        </p:blipFill>
        <p:spPr bwMode="auto">
          <a:xfrm>
            <a:off x="4786314" y="2000240"/>
            <a:ext cx="4071966" cy="3214687"/>
          </a:xfrm>
          <a:prstGeom prst="rect">
            <a:avLst/>
          </a:prstGeom>
          <a:noFill/>
        </p:spPr>
      </p:pic>
    </p:spTree>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latin typeface="Arial Black" pitchFamily="34" charset="0"/>
              </a:rPr>
              <a:t>ELECTROMAGNETISMO</a:t>
            </a:r>
            <a:endParaRPr lang="es-PE" dirty="0">
              <a:latin typeface="Arial Black" pitchFamily="34" charset="0"/>
            </a:endParaRPr>
          </a:p>
        </p:txBody>
      </p:sp>
      <p:sp>
        <p:nvSpPr>
          <p:cNvPr id="3" name="2 Marcador de contenido"/>
          <p:cNvSpPr>
            <a:spLocks noGrp="1"/>
          </p:cNvSpPr>
          <p:nvPr>
            <p:ph sz="quarter" idx="1"/>
          </p:nvPr>
        </p:nvSpPr>
        <p:spPr/>
        <p:txBody>
          <a:bodyPr numCol="2"/>
          <a:lstStyle/>
          <a:p>
            <a:r>
              <a:rPr lang="es-PE" dirty="0" smtClean="0"/>
              <a:t>La naturaleza de las ondas electromagnéticas consiste en la propiedad que tiene el campo eléctrico y magnético de generarse mutuamente cuando cambia en el tiempo.</a:t>
            </a:r>
            <a:endParaRPr lang="es-PE" dirty="0"/>
          </a:p>
        </p:txBody>
      </p:sp>
      <p:pic>
        <p:nvPicPr>
          <p:cNvPr id="7170" name="Picture 2" descr="Resultado de imagen para electromagnetismo"/>
          <p:cNvPicPr>
            <a:picLocks noChangeAspect="1" noChangeArrowheads="1"/>
          </p:cNvPicPr>
          <p:nvPr/>
        </p:nvPicPr>
        <p:blipFill>
          <a:blip r:embed="rId2"/>
          <a:srcRect/>
          <a:stretch>
            <a:fillRect/>
          </a:stretch>
        </p:blipFill>
        <p:spPr bwMode="auto">
          <a:xfrm>
            <a:off x="4714876" y="2285992"/>
            <a:ext cx="4071998" cy="3286148"/>
          </a:xfrm>
          <a:prstGeom prst="rect">
            <a:avLst/>
          </a:prstGeom>
          <a:noFill/>
        </p:spPr>
      </p:pic>
    </p:spTree>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sultado de imagen para imanes naturales"/>
          <p:cNvPicPr>
            <a:picLocks noChangeAspect="1" noChangeArrowheads="1"/>
          </p:cNvPicPr>
          <p:nvPr/>
        </p:nvPicPr>
        <p:blipFill>
          <a:blip r:embed="rId2"/>
          <a:srcRect/>
          <a:stretch>
            <a:fillRect/>
          </a:stretch>
        </p:blipFill>
        <p:spPr bwMode="auto">
          <a:xfrm>
            <a:off x="4786314" y="3786190"/>
            <a:ext cx="4000523" cy="2643182"/>
          </a:xfrm>
          <a:prstGeom prst="rect">
            <a:avLst/>
          </a:prstGeom>
          <a:noFill/>
        </p:spPr>
      </p:pic>
      <p:sp>
        <p:nvSpPr>
          <p:cNvPr id="2" name="1 Título"/>
          <p:cNvSpPr>
            <a:spLocks noGrp="1"/>
          </p:cNvSpPr>
          <p:nvPr>
            <p:ph type="title"/>
          </p:nvPr>
        </p:nvSpPr>
        <p:spPr/>
        <p:txBody>
          <a:bodyPr/>
          <a:lstStyle/>
          <a:p>
            <a:r>
              <a:rPr lang="es-PE" dirty="0" smtClean="0">
                <a:latin typeface="Arial Black" pitchFamily="34" charset="0"/>
              </a:rPr>
              <a:t>IMANES NATURALES</a:t>
            </a:r>
            <a:endParaRPr lang="es-PE" dirty="0">
              <a:latin typeface="Arial Black" pitchFamily="34" charset="0"/>
            </a:endParaRPr>
          </a:p>
        </p:txBody>
      </p:sp>
      <p:sp>
        <p:nvSpPr>
          <p:cNvPr id="3" name="2 Marcador de contenido"/>
          <p:cNvSpPr>
            <a:spLocks noGrp="1"/>
          </p:cNvSpPr>
          <p:nvPr>
            <p:ph sz="quarter" idx="1"/>
          </p:nvPr>
        </p:nvSpPr>
        <p:spPr/>
        <p:txBody>
          <a:bodyPr numCol="2">
            <a:normAutofit/>
          </a:bodyPr>
          <a:lstStyle/>
          <a:p>
            <a:r>
              <a:rPr lang="es-PE" dirty="0">
                <a:latin typeface="+mj-lt"/>
              </a:rPr>
              <a:t>Tienen la propiedad de atraer todas las sustancias </a:t>
            </a:r>
            <a:r>
              <a:rPr lang="es-PE" dirty="0">
                <a:latin typeface="+mj-lt"/>
              </a:rPr>
              <a:t>magneticas</a:t>
            </a:r>
            <a:r>
              <a:rPr lang="es-PE" dirty="0">
                <a:latin typeface="+mj-lt"/>
              </a:rPr>
              <a:t>.</a:t>
            </a:r>
          </a:p>
          <a:p>
            <a:r>
              <a:rPr lang="es-PE" dirty="0">
                <a:latin typeface="+mj-lt"/>
              </a:rPr>
              <a:t>Su característica de atraer hierros es natural &amp; no es influida por los seres humanos.</a:t>
            </a:r>
          </a:p>
          <a:p>
            <a:r>
              <a:rPr lang="es-PE" dirty="0">
                <a:latin typeface="+mj-lt"/>
              </a:rPr>
              <a:t>Estan</a:t>
            </a:r>
            <a:r>
              <a:rPr lang="es-PE" dirty="0">
                <a:latin typeface="+mj-lt"/>
              </a:rPr>
              <a:t> compuestos por el oxido de </a:t>
            </a:r>
            <a:r>
              <a:rPr lang="es-PE" dirty="0">
                <a:latin typeface="+mj-lt"/>
              </a:rPr>
              <a:t>hierro,son</a:t>
            </a:r>
            <a:r>
              <a:rPr lang="es-PE" dirty="0">
                <a:latin typeface="+mj-lt"/>
              </a:rPr>
              <a:t> aquellos que se encuentran en la Tierra y que atraen al hierro. Denominados magnetita , hoy sabemos que es hierro cristalino Fe3O4. Pero también la Tierra es un imán natural</a:t>
            </a:r>
          </a:p>
          <a:p>
            <a:endParaRPr lang="es-PE" dirty="0"/>
          </a:p>
        </p:txBody>
      </p:sp>
    </p:spTree>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ultado de imagen para conexion polo a tierra electricidad domiciliaria"/>
          <p:cNvPicPr>
            <a:picLocks noChangeAspect="1" noChangeArrowheads="1"/>
          </p:cNvPicPr>
          <p:nvPr/>
        </p:nvPicPr>
        <p:blipFill>
          <a:blip r:embed="rId2"/>
          <a:srcRect/>
          <a:stretch>
            <a:fillRect/>
          </a:stretch>
        </p:blipFill>
        <p:spPr bwMode="auto">
          <a:xfrm>
            <a:off x="4500562" y="3000372"/>
            <a:ext cx="3071803" cy="3095600"/>
          </a:xfrm>
          <a:prstGeom prst="rect">
            <a:avLst/>
          </a:prstGeom>
          <a:noFill/>
        </p:spPr>
      </p:pic>
      <p:sp>
        <p:nvSpPr>
          <p:cNvPr id="2" name="1 Título"/>
          <p:cNvSpPr>
            <a:spLocks noGrp="1"/>
          </p:cNvSpPr>
          <p:nvPr>
            <p:ph type="title"/>
          </p:nvPr>
        </p:nvSpPr>
        <p:spPr/>
        <p:txBody>
          <a:bodyPr>
            <a:normAutofit/>
          </a:bodyPr>
          <a:lstStyle/>
          <a:p>
            <a:r>
              <a:rPr lang="es-PE" dirty="0" smtClean="0">
                <a:latin typeface="Arial Black" pitchFamily="34" charset="0"/>
              </a:rPr>
              <a:t>POLOS A TIERRA</a:t>
            </a:r>
            <a:endParaRPr lang="es-PE" dirty="0">
              <a:latin typeface="Arial Black" pitchFamily="34" charset="0"/>
            </a:endParaRPr>
          </a:p>
        </p:txBody>
      </p:sp>
      <p:sp>
        <p:nvSpPr>
          <p:cNvPr id="3" name="2 Marcador de contenido"/>
          <p:cNvSpPr>
            <a:spLocks noGrp="1"/>
          </p:cNvSpPr>
          <p:nvPr>
            <p:ph sz="quarter" idx="1"/>
          </p:nvPr>
        </p:nvSpPr>
        <p:spPr/>
        <p:txBody>
          <a:bodyPr/>
          <a:lstStyle/>
          <a:p>
            <a:r>
              <a:rPr lang="es-PE" dirty="0"/>
              <a:t>Un polo a tierra o puesta a tierra es un mecanismo de protección contra la corriente (una sobrecarga, un corto o un choque eléctrico), su función básicamente es desviar estas sobrecargas asía la tierra y así proteger a las personas o a los aparatos que están conectados a una toma</a:t>
            </a:r>
          </a:p>
        </p:txBody>
      </p:sp>
    </p:spTree>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latin typeface="Arial Black" pitchFamily="34" charset="0"/>
              </a:rPr>
              <a:t>CAMPOS MAGNETICOS</a:t>
            </a:r>
            <a:endParaRPr lang="es-PE" dirty="0">
              <a:latin typeface="Arial Black" pitchFamily="34" charset="0"/>
            </a:endParaRPr>
          </a:p>
        </p:txBody>
      </p:sp>
      <p:sp>
        <p:nvSpPr>
          <p:cNvPr id="3" name="2 Marcador de contenido"/>
          <p:cNvSpPr>
            <a:spLocks noGrp="1"/>
          </p:cNvSpPr>
          <p:nvPr>
            <p:ph sz="quarter" idx="1"/>
          </p:nvPr>
        </p:nvSpPr>
        <p:spPr/>
        <p:txBody>
          <a:bodyPr numCol="2"/>
          <a:lstStyle/>
          <a:p>
            <a:r>
              <a:rPr lang="es-PE" dirty="0"/>
              <a:t>Los </a:t>
            </a:r>
            <a:r>
              <a:rPr lang="es-PE" dirty="0" smtClean="0"/>
              <a:t>campo magnético</a:t>
            </a:r>
            <a:r>
              <a:rPr lang="es-PE" dirty="0"/>
              <a:t> son producidos por </a:t>
            </a:r>
            <a:r>
              <a:rPr lang="es-PE" dirty="0" smtClean="0"/>
              <a:t>corriente eléctrica , </a:t>
            </a:r>
            <a:r>
              <a:rPr lang="es-PE" dirty="0"/>
              <a:t>las cuales pueden ser corrientes macroscópicas en cables, o corrientes microscópicas asociadas con los electrones en órbitas atómicas.</a:t>
            </a:r>
          </a:p>
        </p:txBody>
      </p:sp>
      <p:pic>
        <p:nvPicPr>
          <p:cNvPr id="4098" name="Picture 2" descr="Resultado de imagen para campo magnético"/>
          <p:cNvPicPr>
            <a:picLocks noChangeAspect="1" noChangeArrowheads="1"/>
          </p:cNvPicPr>
          <p:nvPr/>
        </p:nvPicPr>
        <p:blipFill>
          <a:blip r:embed="rId2"/>
          <a:srcRect/>
          <a:stretch>
            <a:fillRect/>
          </a:stretch>
        </p:blipFill>
        <p:spPr bwMode="auto">
          <a:xfrm>
            <a:off x="5143504" y="3571876"/>
            <a:ext cx="2343150" cy="1952625"/>
          </a:xfrm>
          <a:prstGeom prst="rect">
            <a:avLst/>
          </a:prstGeom>
          <a:noFill/>
        </p:spPr>
      </p:pic>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dirty="0" smtClean="0">
                <a:latin typeface="Arial Black" pitchFamily="34" charset="0"/>
              </a:rPr>
              <a:t>INTECCIDAD DE CAMPO MAGNÉTICO</a:t>
            </a:r>
            <a:endParaRPr lang="es-PE" dirty="0">
              <a:latin typeface="Arial Black" pitchFamily="34" charset="0"/>
            </a:endParaRPr>
          </a:p>
        </p:txBody>
      </p:sp>
      <p:sp>
        <p:nvSpPr>
          <p:cNvPr id="3" name="2 Marcador de contenido"/>
          <p:cNvSpPr>
            <a:spLocks noGrp="1"/>
          </p:cNvSpPr>
          <p:nvPr>
            <p:ph sz="quarter" idx="1"/>
          </p:nvPr>
        </p:nvSpPr>
        <p:spPr/>
        <p:txBody>
          <a:bodyPr numCol="2"/>
          <a:lstStyle/>
          <a:p>
            <a:r>
              <a:rPr lang="es-PE" dirty="0"/>
              <a:t>H. H y M tendrán las mismas unidades, amperios/metro. Para distinguir aún mas B de H, a veces se le llama a B densidad de flujo </a:t>
            </a:r>
            <a:r>
              <a:rPr lang="es-PE" b="1" dirty="0"/>
              <a:t>magnético</a:t>
            </a:r>
            <a:r>
              <a:rPr lang="es-PE" dirty="0"/>
              <a:t> o inducción magnética. A la cantidad M en estas fórmulas, se le llama magnetización del material.</a:t>
            </a:r>
          </a:p>
        </p:txBody>
      </p:sp>
      <p:pic>
        <p:nvPicPr>
          <p:cNvPr id="3074" name="Picture 2" descr="Resultado de imagen para intensidad de campo magnetico"/>
          <p:cNvPicPr>
            <a:picLocks noChangeAspect="1" noChangeArrowheads="1"/>
          </p:cNvPicPr>
          <p:nvPr/>
        </p:nvPicPr>
        <p:blipFill>
          <a:blip r:embed="rId2"/>
          <a:srcRect/>
          <a:stretch>
            <a:fillRect/>
          </a:stretch>
        </p:blipFill>
        <p:spPr bwMode="auto">
          <a:xfrm>
            <a:off x="4643438" y="3429000"/>
            <a:ext cx="4124325" cy="1847851"/>
          </a:xfrm>
          <a:prstGeom prst="rect">
            <a:avLst/>
          </a:prstGeom>
          <a:noFill/>
        </p:spPr>
      </p:pic>
    </p:spTree>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n para fuerza magnetica"/>
          <p:cNvPicPr>
            <a:picLocks noChangeAspect="1" noChangeArrowheads="1"/>
          </p:cNvPicPr>
          <p:nvPr/>
        </p:nvPicPr>
        <p:blipFill>
          <a:blip r:embed="rId2"/>
          <a:srcRect/>
          <a:stretch>
            <a:fillRect/>
          </a:stretch>
        </p:blipFill>
        <p:spPr bwMode="auto">
          <a:xfrm>
            <a:off x="2214546" y="2643182"/>
            <a:ext cx="4162425" cy="2390775"/>
          </a:xfrm>
          <a:prstGeom prst="rect">
            <a:avLst/>
          </a:prstGeom>
          <a:noFill/>
        </p:spPr>
      </p:pic>
      <p:sp>
        <p:nvSpPr>
          <p:cNvPr id="2" name="1 Título"/>
          <p:cNvSpPr>
            <a:spLocks noGrp="1"/>
          </p:cNvSpPr>
          <p:nvPr>
            <p:ph type="title"/>
          </p:nvPr>
        </p:nvSpPr>
        <p:spPr/>
        <p:txBody>
          <a:bodyPr/>
          <a:lstStyle/>
          <a:p>
            <a:r>
              <a:rPr lang="es-PE" dirty="0" smtClean="0">
                <a:latin typeface="Arial Black" pitchFamily="34" charset="0"/>
              </a:rPr>
              <a:t>FUERZA MAGNÉTICA </a:t>
            </a:r>
            <a:endParaRPr lang="es-PE" dirty="0">
              <a:latin typeface="Arial Black" pitchFamily="34" charset="0"/>
            </a:endParaRPr>
          </a:p>
        </p:txBody>
      </p:sp>
      <p:sp>
        <p:nvSpPr>
          <p:cNvPr id="3" name="2 Marcador de contenido"/>
          <p:cNvSpPr>
            <a:spLocks noGrp="1"/>
          </p:cNvSpPr>
          <p:nvPr>
            <p:ph sz="quarter" idx="1"/>
          </p:nvPr>
        </p:nvSpPr>
        <p:spPr/>
        <p:txBody>
          <a:bodyPr numCol="2"/>
          <a:lstStyle/>
          <a:p>
            <a:r>
              <a:rPr lang="es-PE" dirty="0"/>
              <a:t> son producidas por el movimiento de partículas cargadas, como electrones, lo que indica la estrecha relación entre la electricidad y el magnetismo. Las </a:t>
            </a:r>
            <a:r>
              <a:rPr lang="es-PE" b="1" dirty="0"/>
              <a:t>fuerzas magnéticas</a:t>
            </a:r>
            <a:r>
              <a:rPr lang="es-PE" dirty="0"/>
              <a:t> entre imanes y/o electroimanes es un efecto residual de la </a:t>
            </a:r>
            <a:r>
              <a:rPr lang="es-PE" b="1" dirty="0"/>
              <a:t>fuerza magnética</a:t>
            </a:r>
            <a:r>
              <a:rPr lang="es-PE" dirty="0"/>
              <a:t> entre cargas en movimiento.</a:t>
            </a:r>
          </a:p>
        </p:txBody>
      </p:sp>
    </p:spTree>
  </p:cSld>
  <p:clrMapOvr>
    <a:masterClrMapping/>
  </p:clrMapOvr>
  <p:transition>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b="1" dirty="0" smtClean="0">
                <a:latin typeface="Arial Black" pitchFamily="34" charset="0"/>
              </a:rPr>
              <a:t>FUERZA MAGNÉTICA SOBRE UN CONDUCTOR</a:t>
            </a:r>
            <a:endParaRPr lang="es-PE" dirty="0">
              <a:latin typeface="Arial Black" pitchFamily="34" charset="0"/>
            </a:endParaRPr>
          </a:p>
        </p:txBody>
      </p:sp>
      <p:sp>
        <p:nvSpPr>
          <p:cNvPr id="3" name="2 Marcador de contenido"/>
          <p:cNvSpPr>
            <a:spLocks noGrp="1"/>
          </p:cNvSpPr>
          <p:nvPr>
            <p:ph sz="quarter" idx="1"/>
          </p:nvPr>
        </p:nvSpPr>
        <p:spPr/>
        <p:txBody>
          <a:bodyPr>
            <a:normAutofit/>
          </a:bodyPr>
          <a:lstStyle/>
          <a:p>
            <a:pPr>
              <a:buNone/>
            </a:pPr>
            <a:r>
              <a:rPr lang="es-PE" b="1" dirty="0"/>
              <a:t/>
            </a:r>
            <a:br>
              <a:rPr lang="es-PE" b="1" dirty="0"/>
            </a:br>
            <a:r>
              <a:rPr lang="es-PE" dirty="0"/>
              <a:t>Al igual que una carga eléctrica que se desplaza en el seno de un campo magnético experimenta una fuerza magnética, un conductor eléctrico por el que circulen cargas eléctricas (es decir, una corriente eléctrica) y que se encuentre en el seno de un campo magnético experimentará también una fuerza magnética. En este caso el valor de la fuerza ejercida sobre el conductor dependerá de la intensidad del campo magnético, la longitud del conductor y el valor de la corriente eléctrica que circule por el conductor</a:t>
            </a:r>
            <a:r>
              <a:rPr lang="es-PE" dirty="0" smtClean="0"/>
              <a:t>:</a:t>
            </a:r>
          </a:p>
          <a:p>
            <a:pPr>
              <a:buNone/>
            </a:pPr>
            <a:endParaRPr lang="es-PE" dirty="0"/>
          </a:p>
          <a:p>
            <a:pPr>
              <a:buNone/>
            </a:pPr>
            <a:endParaRPr lang="es-PE" dirty="0"/>
          </a:p>
        </p:txBody>
      </p:sp>
      <p:sp>
        <p:nvSpPr>
          <p:cNvPr id="22530" name="AutoShape 2" descr="Resultado de imagen para fuerzas magnetic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PE"/>
          </a:p>
        </p:txBody>
      </p:sp>
      <p:sp>
        <p:nvSpPr>
          <p:cNvPr id="22532" name="AutoShape 4" descr="Resultado de imagen para fuerzas magnetic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PE"/>
          </a:p>
        </p:txBody>
      </p:sp>
    </p:spTree>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etitudela.com/Electrotecnia/images/fuerzconductorcols1.gif"/>
          <p:cNvPicPr>
            <a:picLocks noChangeAspect="1" noChangeArrowheads="1"/>
          </p:cNvPicPr>
          <p:nvPr/>
        </p:nvPicPr>
        <p:blipFill>
          <a:blip r:embed="rId2"/>
          <a:srcRect/>
          <a:stretch>
            <a:fillRect/>
          </a:stretch>
        </p:blipFill>
        <p:spPr bwMode="auto">
          <a:xfrm>
            <a:off x="785786" y="857232"/>
            <a:ext cx="7143800" cy="5072098"/>
          </a:xfrm>
          <a:prstGeom prst="rect">
            <a:avLst/>
          </a:prstGeom>
          <a:noFill/>
        </p:spPr>
      </p:pic>
      <p:sp>
        <p:nvSpPr>
          <p:cNvPr id="25604" name="AutoShape 4" descr="Resultado de imagen para fuerzas magnetic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PE"/>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Materiales Magnéticos"/>
          <p:cNvPicPr>
            <a:picLocks noChangeAspect="1" noChangeArrowheads="1"/>
          </p:cNvPicPr>
          <p:nvPr/>
        </p:nvPicPr>
        <p:blipFill>
          <a:blip r:embed="rId2"/>
          <a:srcRect/>
          <a:stretch>
            <a:fillRect/>
          </a:stretch>
        </p:blipFill>
        <p:spPr bwMode="auto">
          <a:xfrm>
            <a:off x="1857356" y="1571612"/>
            <a:ext cx="4733925" cy="2809876"/>
          </a:xfrm>
          <a:prstGeom prst="rect">
            <a:avLst/>
          </a:prstGeom>
          <a:noFill/>
        </p:spPr>
      </p:pic>
      <p:sp>
        <p:nvSpPr>
          <p:cNvPr id="2" name="1 Título"/>
          <p:cNvSpPr>
            <a:spLocks noGrp="1"/>
          </p:cNvSpPr>
          <p:nvPr>
            <p:ph type="title"/>
          </p:nvPr>
        </p:nvSpPr>
        <p:spPr/>
        <p:txBody>
          <a:bodyPr>
            <a:normAutofit/>
          </a:bodyPr>
          <a:lstStyle/>
          <a:p>
            <a:r>
              <a:rPr lang="es-PE" dirty="0" smtClean="0">
                <a:latin typeface="Arial Black" pitchFamily="34" charset="0"/>
              </a:rPr>
              <a:t>MATERIALES MAGNÉTICOS</a:t>
            </a:r>
            <a:endParaRPr lang="es-PE" dirty="0">
              <a:latin typeface="Arial Black" pitchFamily="34" charset="0"/>
            </a:endParaRPr>
          </a:p>
        </p:txBody>
      </p:sp>
      <p:sp>
        <p:nvSpPr>
          <p:cNvPr id="3" name="2 Marcador de contenido"/>
          <p:cNvSpPr>
            <a:spLocks noGrp="1"/>
          </p:cNvSpPr>
          <p:nvPr>
            <p:ph sz="quarter" idx="1"/>
          </p:nvPr>
        </p:nvSpPr>
        <p:spPr/>
        <p:txBody>
          <a:bodyPr>
            <a:normAutofit/>
          </a:bodyPr>
          <a:lstStyle/>
          <a:p>
            <a:r>
              <a:rPr lang="es-PE" dirty="0">
                <a:latin typeface="+mj-lt"/>
              </a:rPr>
              <a:t>Materiales Magnéticos Existen unos cuantos materiales que son magnéticos de forma natural, o que tienen el potencial de convertirse en imanes. Algunos de estos materiales son:</a:t>
            </a:r>
          </a:p>
          <a:p>
            <a:r>
              <a:rPr lang="es-PE" dirty="0">
                <a:latin typeface="+mj-lt"/>
              </a:rPr>
              <a:t>hierro</a:t>
            </a:r>
          </a:p>
          <a:p>
            <a:r>
              <a:rPr lang="es-PE" dirty="0">
                <a:latin typeface="+mj-lt"/>
              </a:rPr>
              <a:t>hematita</a:t>
            </a:r>
          </a:p>
          <a:p>
            <a:r>
              <a:rPr lang="es-PE" dirty="0">
                <a:latin typeface="+mj-lt"/>
              </a:rPr>
              <a:t>magnetita</a:t>
            </a:r>
          </a:p>
          <a:p>
            <a:r>
              <a:rPr lang="es-PE" dirty="0">
                <a:latin typeface="+mj-lt"/>
              </a:rPr>
              <a:t>gases ionizados, (como el material del que están hechas las estrellas </a:t>
            </a:r>
            <a:r>
              <a:rPr lang="es-PE" dirty="0" smtClean="0">
                <a:latin typeface="+mj-lt"/>
              </a:rPr>
              <a:t>)</a:t>
            </a:r>
            <a:endParaRPr lang="es-PE" dirty="0">
              <a:latin typeface="+mj-lt"/>
            </a:endParaRPr>
          </a:p>
        </p:txBody>
      </p:sp>
    </p:spTree>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Resultado de imagen para Materiales Magnéticos"/>
          <p:cNvPicPr>
            <a:picLocks noChangeAspect="1" noChangeArrowheads="1"/>
          </p:cNvPicPr>
          <p:nvPr/>
        </p:nvPicPr>
        <p:blipFill>
          <a:blip r:embed="rId2"/>
          <a:srcRect/>
          <a:stretch>
            <a:fillRect/>
          </a:stretch>
        </p:blipFill>
        <p:spPr bwMode="auto">
          <a:xfrm>
            <a:off x="2500298" y="1857364"/>
            <a:ext cx="4191000" cy="1905000"/>
          </a:xfrm>
          <a:prstGeom prst="rect">
            <a:avLst/>
          </a:prstGeom>
          <a:noFill/>
        </p:spPr>
      </p:pic>
      <p:sp>
        <p:nvSpPr>
          <p:cNvPr id="3" name="2 Marcador de contenido"/>
          <p:cNvSpPr>
            <a:spLocks noGrp="1"/>
          </p:cNvSpPr>
          <p:nvPr>
            <p:ph sz="quarter" idx="1"/>
          </p:nvPr>
        </p:nvSpPr>
        <p:spPr>
          <a:xfrm>
            <a:off x="428596" y="357166"/>
            <a:ext cx="8229600" cy="4525963"/>
          </a:xfrm>
        </p:spPr>
        <p:txBody>
          <a:bodyPr/>
          <a:lstStyle/>
          <a:p>
            <a:r>
              <a:rPr lang="es-PE" dirty="0" smtClean="0"/>
              <a:t>Se puede hacer un imán para atraer objetos que contengan material magnético, como el hierro, aunque este no esté magnetizado. Pero no se puede hacer un imán para atraer materiales plásticos, de algodón o de cualquier otro material, como roca de silicato, pues estos no son materiales magnéticos.</a:t>
            </a:r>
            <a:endParaRPr lang="es-PE" dirty="0"/>
          </a:p>
        </p:txBody>
      </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4" name="Picture 8" descr="Resultado de imagen para PARALELOS Y DIFERENTES CAMPOS ELÉCTRICOS"/>
          <p:cNvPicPr>
            <a:picLocks noChangeAspect="1" noChangeArrowheads="1"/>
          </p:cNvPicPr>
          <p:nvPr/>
        </p:nvPicPr>
        <p:blipFill>
          <a:blip r:embed="rId2"/>
          <a:srcRect/>
          <a:stretch>
            <a:fillRect/>
          </a:stretch>
        </p:blipFill>
        <p:spPr bwMode="auto">
          <a:xfrm>
            <a:off x="3357554" y="3857628"/>
            <a:ext cx="2238375" cy="2381250"/>
          </a:xfrm>
          <a:prstGeom prst="rect">
            <a:avLst/>
          </a:prstGeom>
          <a:noFill/>
        </p:spPr>
      </p:pic>
      <p:sp>
        <p:nvSpPr>
          <p:cNvPr id="2" name="1 Título"/>
          <p:cNvSpPr>
            <a:spLocks noGrp="1"/>
          </p:cNvSpPr>
          <p:nvPr>
            <p:ph type="title"/>
          </p:nvPr>
        </p:nvSpPr>
        <p:spPr/>
        <p:txBody>
          <a:bodyPr>
            <a:normAutofit fontScale="90000"/>
          </a:bodyPr>
          <a:lstStyle/>
          <a:p>
            <a:r>
              <a:rPr lang="es-PE" dirty="0" smtClean="0">
                <a:latin typeface="Arial Black" pitchFamily="34" charset="0"/>
              </a:rPr>
              <a:t>PARALELOS Y DIFERENTES CAMPOS ELÉCTRICOS</a:t>
            </a:r>
            <a:endParaRPr lang="es-PE" dirty="0">
              <a:latin typeface="Arial Black" pitchFamily="34" charset="0"/>
            </a:endParaRPr>
          </a:p>
        </p:txBody>
      </p:sp>
      <p:sp>
        <p:nvSpPr>
          <p:cNvPr id="3" name="2 Marcador de contenido"/>
          <p:cNvSpPr>
            <a:spLocks noGrp="1"/>
          </p:cNvSpPr>
          <p:nvPr>
            <p:ph sz="quarter" idx="1"/>
          </p:nvPr>
        </p:nvSpPr>
        <p:spPr/>
        <p:txBody>
          <a:bodyPr/>
          <a:lstStyle/>
          <a:p>
            <a:r>
              <a:rPr lang="es-PE" dirty="0" smtClean="0"/>
              <a:t>Ambos campos tienen su origen en las cargas eléctricas</a:t>
            </a:r>
          </a:p>
          <a:p>
            <a:endParaRPr lang="es-PE" dirty="0" smtClean="0"/>
          </a:p>
          <a:p>
            <a:r>
              <a:rPr lang="es-PE" dirty="0" smtClean="0"/>
              <a:t>Una carga eléctrica en movimiento produce un campo eléctrico y una campo magnético</a:t>
            </a:r>
          </a:p>
          <a:p>
            <a:endParaRPr lang="es-PE" dirty="0" smtClean="0"/>
          </a:p>
          <a:p>
            <a:r>
              <a:rPr lang="es-PE" dirty="0" smtClean="0"/>
              <a:t>Una carga en reposo genera solo un campo eléctrico campo</a:t>
            </a:r>
            <a:endParaRPr lang="es-PE" dirty="0"/>
          </a:p>
        </p:txBody>
      </p:sp>
      <p:sp>
        <p:nvSpPr>
          <p:cNvPr id="39938" name="AutoShape 2" descr="Resultado de imagen para PARALELOS Y DIFERENTES CAMPOS ELÉCTRIC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PE"/>
          </a:p>
        </p:txBody>
      </p:sp>
      <p:sp>
        <p:nvSpPr>
          <p:cNvPr id="39940" name="AutoShape 4" descr="Resultado de imagen para PARALELOS Y DIFERENTES CAMPOS ELÉCTRIC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PE"/>
          </a:p>
        </p:txBody>
      </p:sp>
      <p:sp>
        <p:nvSpPr>
          <p:cNvPr id="39942" name="AutoShape 6" descr="Resultado de imagen para PARALELOS Y DIFERENTES CAMPOS ELÉCTRIC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P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Resultado de imagen para ley de lenz"/>
          <p:cNvPicPr>
            <a:picLocks noChangeAspect="1" noChangeArrowheads="1"/>
          </p:cNvPicPr>
          <p:nvPr/>
        </p:nvPicPr>
        <p:blipFill>
          <a:blip r:embed="rId2"/>
          <a:srcRect/>
          <a:stretch>
            <a:fillRect/>
          </a:stretch>
        </p:blipFill>
        <p:spPr bwMode="auto">
          <a:xfrm>
            <a:off x="2357422" y="3214686"/>
            <a:ext cx="4071966" cy="2890841"/>
          </a:xfrm>
          <a:prstGeom prst="rect">
            <a:avLst/>
          </a:prstGeom>
          <a:noFill/>
        </p:spPr>
      </p:pic>
      <p:sp>
        <p:nvSpPr>
          <p:cNvPr id="2" name="1 Título"/>
          <p:cNvSpPr>
            <a:spLocks noGrp="1"/>
          </p:cNvSpPr>
          <p:nvPr>
            <p:ph type="title"/>
          </p:nvPr>
        </p:nvSpPr>
        <p:spPr/>
        <p:txBody>
          <a:bodyPr/>
          <a:lstStyle/>
          <a:p>
            <a:r>
              <a:rPr lang="es-PE" b="1" dirty="0" smtClean="0">
                <a:latin typeface="Arial Black" pitchFamily="34" charset="0"/>
              </a:rPr>
              <a:t>LEY DE LENZ</a:t>
            </a:r>
            <a:endParaRPr lang="es-PE" dirty="0">
              <a:latin typeface="Arial Black" pitchFamily="34" charset="0"/>
            </a:endParaRPr>
          </a:p>
        </p:txBody>
      </p:sp>
      <p:sp>
        <p:nvSpPr>
          <p:cNvPr id="3" name="2 Marcador de contenido"/>
          <p:cNvSpPr>
            <a:spLocks noGrp="1"/>
          </p:cNvSpPr>
          <p:nvPr>
            <p:ph sz="quarter" idx="1"/>
          </p:nvPr>
        </p:nvSpPr>
        <p:spPr/>
        <p:txBody>
          <a:bodyPr/>
          <a:lstStyle/>
          <a:p>
            <a:r>
              <a:rPr lang="es-PE" dirty="0" smtClean="0"/>
              <a:t>La </a:t>
            </a:r>
            <a:r>
              <a:rPr lang="es-PE" b="1" dirty="0" smtClean="0"/>
              <a:t>ley de Lenz</a:t>
            </a:r>
            <a:r>
              <a:rPr lang="es-PE" dirty="0" smtClean="0"/>
              <a:t> para el campo electromagnético relaciona cambios producidos en el campo eléctrico por un conductor con la propiedad de variar el flujo magnético, y afirma que las tensiones o voltajes aplicadas a un conductor, generan una F.E.M (fuerza electro motriz) que se opone al paso de la corriente que la produce</a:t>
            </a:r>
            <a:endParaRPr lang="es-P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Resultado de imagen para ley de faraday y lenz"/>
          <p:cNvPicPr>
            <a:picLocks noChangeAspect="1" noChangeArrowheads="1"/>
          </p:cNvPicPr>
          <p:nvPr/>
        </p:nvPicPr>
        <p:blipFill>
          <a:blip r:embed="rId2"/>
          <a:srcRect/>
          <a:stretch>
            <a:fillRect/>
          </a:stretch>
        </p:blipFill>
        <p:spPr bwMode="auto">
          <a:xfrm>
            <a:off x="2500298" y="2285992"/>
            <a:ext cx="3743325" cy="2409826"/>
          </a:xfrm>
          <a:prstGeom prst="rect">
            <a:avLst/>
          </a:prstGeom>
          <a:noFill/>
        </p:spPr>
      </p:pic>
      <p:sp>
        <p:nvSpPr>
          <p:cNvPr id="2" name="1 Título"/>
          <p:cNvSpPr>
            <a:spLocks noGrp="1"/>
          </p:cNvSpPr>
          <p:nvPr>
            <p:ph type="title"/>
          </p:nvPr>
        </p:nvSpPr>
        <p:spPr/>
        <p:txBody>
          <a:bodyPr>
            <a:normAutofit/>
          </a:bodyPr>
          <a:lstStyle/>
          <a:p>
            <a:r>
              <a:rPr lang="es-PE" b="1" dirty="0" smtClean="0">
                <a:latin typeface="Arial Black" pitchFamily="34" charset="0"/>
              </a:rPr>
              <a:t>LEY DE FARADAY</a:t>
            </a:r>
            <a:endParaRPr lang="es-PE" dirty="0"/>
          </a:p>
        </p:txBody>
      </p:sp>
      <p:sp>
        <p:nvSpPr>
          <p:cNvPr id="3" name="2 Marcador de contenido"/>
          <p:cNvSpPr>
            <a:spLocks noGrp="1"/>
          </p:cNvSpPr>
          <p:nvPr>
            <p:ph sz="quarter" idx="1"/>
          </p:nvPr>
        </p:nvSpPr>
        <p:spPr/>
        <p:txBody>
          <a:bodyPr/>
          <a:lstStyle/>
          <a:p>
            <a:r>
              <a:rPr lang="es-PE" dirty="0" smtClean="0"/>
              <a:t>Cualquier </a:t>
            </a:r>
            <a:r>
              <a:rPr lang="es-PE" dirty="0" smtClean="0"/>
              <a:t>cambio del entorno magnético en que se encuentra una bobina de cable, originará un "voltaje" (una fem inducida en la bobina). No importa como se produzca el cambio, el voltaje será generado en la bobina. El cambio se puede producir por un cambio en la intensidad del campo magnético, el movimiento de un imán entrando y saliendo del interior de la bobina, moviendo la bobina hacia dentro o hacia fuera de un campo magnético, girando la bobina dentro de un campo magnético, etc.</a:t>
            </a:r>
          </a:p>
          <a:p>
            <a:endParaRPr lang="es-P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Resultado de imagen para Ley de Amper"/>
          <p:cNvPicPr>
            <a:picLocks noChangeAspect="1" noChangeArrowheads="1"/>
          </p:cNvPicPr>
          <p:nvPr/>
        </p:nvPicPr>
        <p:blipFill>
          <a:blip r:embed="rId2"/>
          <a:srcRect/>
          <a:stretch>
            <a:fillRect/>
          </a:stretch>
        </p:blipFill>
        <p:spPr bwMode="auto">
          <a:xfrm>
            <a:off x="1928794" y="1928802"/>
            <a:ext cx="4762500" cy="2590800"/>
          </a:xfrm>
          <a:prstGeom prst="rect">
            <a:avLst/>
          </a:prstGeom>
          <a:noFill/>
        </p:spPr>
      </p:pic>
      <p:sp>
        <p:nvSpPr>
          <p:cNvPr id="2" name="1 Título"/>
          <p:cNvSpPr>
            <a:spLocks noGrp="1"/>
          </p:cNvSpPr>
          <p:nvPr>
            <p:ph type="title"/>
          </p:nvPr>
        </p:nvSpPr>
        <p:spPr/>
        <p:txBody>
          <a:bodyPr/>
          <a:lstStyle/>
          <a:p>
            <a:r>
              <a:rPr lang="es-PE" dirty="0" smtClean="0">
                <a:latin typeface="Arial Black" pitchFamily="34" charset="0"/>
              </a:rPr>
              <a:t>Ley de </a:t>
            </a:r>
            <a:r>
              <a:rPr lang="es-PE" dirty="0" smtClean="0">
                <a:latin typeface="Arial Black" pitchFamily="34" charset="0"/>
              </a:rPr>
              <a:t>A</a:t>
            </a:r>
            <a:r>
              <a:rPr lang="es-PE" dirty="0" smtClean="0">
                <a:latin typeface="Arial Black" pitchFamily="34" charset="0"/>
              </a:rPr>
              <a:t>mper</a:t>
            </a:r>
            <a:endParaRPr lang="es-PE" dirty="0">
              <a:latin typeface="Arial Black" pitchFamily="34" charset="0"/>
            </a:endParaRPr>
          </a:p>
        </p:txBody>
      </p:sp>
      <p:sp>
        <p:nvSpPr>
          <p:cNvPr id="3" name="2 Marcador de contenido"/>
          <p:cNvSpPr>
            <a:spLocks noGrp="1"/>
          </p:cNvSpPr>
          <p:nvPr>
            <p:ph sz="quarter" idx="1"/>
          </p:nvPr>
        </p:nvSpPr>
        <p:spPr/>
        <p:txBody>
          <a:bodyPr>
            <a:normAutofit fontScale="92500"/>
          </a:bodyPr>
          <a:lstStyle/>
          <a:p>
            <a:pPr>
              <a:buNone/>
            </a:pPr>
            <a:r>
              <a:rPr lang="es-PE" dirty="0" smtClean="0"/>
              <a:t>La ley que nos permite calcular campos magnéticos a partir de las corrientes eléctricas es la Ley de </a:t>
            </a:r>
            <a:r>
              <a:rPr lang="es-PE" dirty="0" smtClean="0"/>
              <a:t>Ampere. </a:t>
            </a:r>
            <a:r>
              <a:rPr lang="es-PE" dirty="0" smtClean="0"/>
              <a:t>Fue descubierta por André - Marie </a:t>
            </a:r>
            <a:r>
              <a:rPr lang="es-PE" dirty="0" smtClean="0"/>
              <a:t>Ampere</a:t>
            </a:r>
            <a:r>
              <a:rPr lang="es-PE" dirty="0" smtClean="0"/>
              <a:t> en 1826 y se enuncia:</a:t>
            </a:r>
          </a:p>
          <a:p>
            <a:r>
              <a:rPr lang="es-PE" dirty="0" smtClean="0"/>
              <a:t>La integral del primer miembro es la </a:t>
            </a:r>
            <a:r>
              <a:rPr lang="es-PE" b="1" dirty="0" smtClean="0"/>
              <a:t>circulación o integral de línea del campo magnético</a:t>
            </a:r>
            <a:r>
              <a:rPr lang="es-PE" dirty="0" smtClean="0"/>
              <a:t> a lo largo de una </a:t>
            </a:r>
            <a:r>
              <a:rPr lang="es-PE" b="1" dirty="0" smtClean="0"/>
              <a:t>trayectoria cerrada</a:t>
            </a:r>
            <a:r>
              <a:rPr lang="es-PE" dirty="0" smtClean="0"/>
              <a:t>, y:</a:t>
            </a:r>
          </a:p>
          <a:p>
            <a:r>
              <a:rPr lang="es-PE" dirty="0" smtClean="0"/>
              <a:t>μ</a:t>
            </a:r>
            <a:r>
              <a:rPr lang="es-PE" baseline="-25000" dirty="0" smtClean="0"/>
              <a:t>0</a:t>
            </a:r>
            <a:r>
              <a:rPr lang="es-PE" dirty="0" smtClean="0"/>
              <a:t> es la permeabilidad del vacío</a:t>
            </a:r>
          </a:p>
          <a:p>
            <a:r>
              <a:rPr lang="es-PE" i="1" dirty="0" smtClean="0"/>
              <a:t>d</a:t>
            </a:r>
            <a:r>
              <a:rPr lang="es-PE" b="1" i="1" dirty="0" smtClean="0"/>
              <a:t>l</a:t>
            </a:r>
            <a:r>
              <a:rPr lang="es-PE" dirty="0" smtClean="0"/>
              <a:t> es un vector tangente a la trayectoria elegida en cada punto</a:t>
            </a:r>
          </a:p>
          <a:p>
            <a:r>
              <a:rPr lang="es-PE" i="1" dirty="0" smtClean="0"/>
              <a:t>I</a:t>
            </a:r>
            <a:r>
              <a:rPr lang="es-PE" baseline="-25000" dirty="0" smtClean="0"/>
              <a:t>T</a:t>
            </a:r>
            <a:r>
              <a:rPr lang="es-PE" dirty="0" smtClean="0"/>
              <a:t> es la corriente neta que atraviesa la superficie delimitada por la trayectoria, </a:t>
            </a:r>
            <a:r>
              <a:rPr lang="es-PE" dirty="0" smtClean="0"/>
              <a:t>y será</a:t>
            </a:r>
            <a:r>
              <a:rPr lang="es-PE" b="1" dirty="0" smtClean="0"/>
              <a:t> </a:t>
            </a:r>
            <a:r>
              <a:rPr lang="es-PE" b="1" dirty="0" smtClean="0"/>
              <a:t>positiva o negativa según el sentido con el que atraviese a la superficie</a:t>
            </a:r>
            <a:r>
              <a:rPr lang="es-PE" dirty="0" smtClean="0"/>
              <a:t>.</a:t>
            </a:r>
          </a:p>
          <a:p>
            <a:endParaRPr lang="es-P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Resultado de imagen para FLUJO MAGNÉTICO A TRAVÉS DE UNA SUPERFICIE CUALQUIERA"/>
          <p:cNvPicPr>
            <a:picLocks noChangeAspect="1" noChangeArrowheads="1"/>
          </p:cNvPicPr>
          <p:nvPr/>
        </p:nvPicPr>
        <p:blipFill>
          <a:blip r:embed="rId2"/>
          <a:srcRect/>
          <a:stretch>
            <a:fillRect/>
          </a:stretch>
        </p:blipFill>
        <p:spPr bwMode="auto">
          <a:xfrm>
            <a:off x="1285852" y="857232"/>
            <a:ext cx="6276975" cy="3724276"/>
          </a:xfrm>
          <a:prstGeom prst="rect">
            <a:avLst/>
          </a:prstGeom>
          <a:noFill/>
        </p:spPr>
      </p:pic>
      <p:sp>
        <p:nvSpPr>
          <p:cNvPr id="2" name="1 Título"/>
          <p:cNvSpPr>
            <a:spLocks noGrp="1"/>
          </p:cNvSpPr>
          <p:nvPr>
            <p:ph type="title"/>
          </p:nvPr>
        </p:nvSpPr>
        <p:spPr/>
        <p:txBody>
          <a:bodyPr>
            <a:normAutofit fontScale="90000"/>
          </a:bodyPr>
          <a:lstStyle/>
          <a:p>
            <a:r>
              <a:rPr lang="es-PE" dirty="0" smtClean="0">
                <a:latin typeface="Arial Black" pitchFamily="34" charset="0"/>
              </a:rPr>
              <a:t>FLUJO MAGNÉTICO A TRAVÉS DE UNA SUPERFICIE CUALQUIERA </a:t>
            </a:r>
            <a:endParaRPr lang="es-PE" dirty="0">
              <a:latin typeface="Arial Black" pitchFamily="34" charset="0"/>
            </a:endParaRPr>
          </a:p>
        </p:txBody>
      </p:sp>
      <p:sp>
        <p:nvSpPr>
          <p:cNvPr id="3" name="2 Marcador de contenido"/>
          <p:cNvSpPr>
            <a:spLocks noGrp="1"/>
          </p:cNvSpPr>
          <p:nvPr>
            <p:ph sz="quarter" idx="1"/>
          </p:nvPr>
        </p:nvSpPr>
        <p:spPr/>
        <p:txBody>
          <a:bodyPr/>
          <a:lstStyle/>
          <a:p>
            <a:r>
              <a:rPr lang="es-PE" dirty="0" smtClean="0"/>
              <a:t>El </a:t>
            </a:r>
            <a:r>
              <a:rPr lang="es-PE" dirty="0" smtClean="0"/>
              <a:t>flujo a través de toda la superficie es: </a:t>
            </a:r>
            <a:r>
              <a:rPr lang="es-PE" dirty="0" smtClean="0"/>
              <a:t> </a:t>
            </a:r>
            <a:r>
              <a:rPr lang="es-PE" dirty="0" smtClean="0"/>
              <a:t>Cada línea de inducción atraviesa un número par de veces la superficie cerrada, siendo el flujo total nulo </a:t>
            </a:r>
            <a:endParaRPr lang="es-PE" dirty="0" smtClean="0"/>
          </a:p>
          <a:p>
            <a:r>
              <a:rPr lang="es-PE" dirty="0" smtClean="0"/>
              <a:t>En </a:t>
            </a:r>
            <a:r>
              <a:rPr lang="es-PE" dirty="0" smtClean="0"/>
              <a:t>las superficies cerradas, la imposi-bilidad de obtener un polo magnético aislado implica que las líneas de inducción magnéticas se cierran sobre sí mismas </a:t>
            </a:r>
            <a:endParaRPr lang="es-PE" dirty="0" smtClean="0"/>
          </a:p>
          <a:p>
            <a:r>
              <a:rPr lang="es-PE" dirty="0" smtClean="0"/>
              <a:t>El </a:t>
            </a:r>
            <a:r>
              <a:rPr lang="es-PE" dirty="0" smtClean="0"/>
              <a:t>flujo elemental d </a:t>
            </a:r>
            <a:r>
              <a:rPr lang="es-PE" dirty="0" smtClean="0"/>
              <a:t>para </a:t>
            </a:r>
            <a:r>
              <a:rPr lang="es-PE" dirty="0" smtClean="0"/>
              <a:t>cada elemento de superficie será d  =  = Líneas de inducción</a:t>
            </a:r>
            <a:endParaRPr lang="es-P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Resultado de imagen para FLUJO MAGNÉTICO A TRAVÉS DE UNA SUPERFICIE PLANA"/>
          <p:cNvPicPr>
            <a:picLocks noChangeAspect="1" noChangeArrowheads="1"/>
          </p:cNvPicPr>
          <p:nvPr/>
        </p:nvPicPr>
        <p:blipFill>
          <a:blip r:embed="rId2"/>
          <a:srcRect/>
          <a:stretch>
            <a:fillRect/>
          </a:stretch>
        </p:blipFill>
        <p:spPr bwMode="auto">
          <a:xfrm>
            <a:off x="1714480" y="2428868"/>
            <a:ext cx="5572164" cy="3000396"/>
          </a:xfrm>
          <a:prstGeom prst="rect">
            <a:avLst/>
          </a:prstGeom>
          <a:noFill/>
        </p:spPr>
      </p:pic>
      <p:sp>
        <p:nvSpPr>
          <p:cNvPr id="2" name="1 Título"/>
          <p:cNvSpPr>
            <a:spLocks noGrp="1"/>
          </p:cNvSpPr>
          <p:nvPr>
            <p:ph type="title"/>
          </p:nvPr>
        </p:nvSpPr>
        <p:spPr/>
        <p:txBody>
          <a:bodyPr>
            <a:normAutofit fontScale="90000"/>
          </a:bodyPr>
          <a:lstStyle/>
          <a:p>
            <a:r>
              <a:rPr lang="es-PE" dirty="0" smtClean="0">
                <a:latin typeface="Arial Black" pitchFamily="34" charset="0"/>
              </a:rPr>
              <a:t>FLUJO MAGNÉTICO A TRAVÉS DE UNA SUPERFICIE PLANA</a:t>
            </a:r>
            <a:endParaRPr lang="es-PE" dirty="0">
              <a:latin typeface="Arial Black" pitchFamily="34" charset="0"/>
            </a:endParaRPr>
          </a:p>
        </p:txBody>
      </p:sp>
      <p:sp>
        <p:nvSpPr>
          <p:cNvPr id="3" name="2 Marcador de contenido"/>
          <p:cNvSpPr>
            <a:spLocks noGrp="1"/>
          </p:cNvSpPr>
          <p:nvPr>
            <p:ph sz="quarter" idx="1"/>
          </p:nvPr>
        </p:nvSpPr>
        <p:spPr/>
        <p:txBody>
          <a:bodyPr/>
          <a:lstStyle/>
          <a:p>
            <a:r>
              <a:rPr lang="es-PE" dirty="0" smtClean="0"/>
              <a:t>Placa </a:t>
            </a:r>
            <a:r>
              <a:rPr lang="es-PE" dirty="0" smtClean="0"/>
              <a:t>perpendicular al campo magnético El producto B.S se denomina flujo magnético y representa el número de líneas que atraviesan la superficie </a:t>
            </a:r>
            <a:r>
              <a:rPr lang="es-PE" dirty="0" smtClean="0"/>
              <a:t> </a:t>
            </a:r>
            <a:r>
              <a:rPr lang="es-PE" dirty="0" smtClean="0"/>
              <a:t>= B.S Si forma un ángulo con el campo magnético Para hallar el flujo se proyecta la superficie según la dirección del campo La unidad de flujo en el S.I. es el weber (wb), que se define como el flujo magnético que atraviesa una superficie de 1 m 2 situada perpendicularmente a un </a:t>
            </a:r>
            <a:r>
              <a:rPr lang="es-PE" dirty="0" smtClean="0"/>
              <a:t>campo</a:t>
            </a:r>
          </a:p>
          <a:p>
            <a:endParaRPr lang="es-PE"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en">
  <a:themeElements>
    <a:clrScheme name="Orige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e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e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87</TotalTime>
  <Words>660</Words>
  <Application>Microsoft Office PowerPoint</Application>
  <PresentationFormat>Presentación en pantalla (4:3)</PresentationFormat>
  <Paragraphs>51</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Origen</vt:lpstr>
      <vt:lpstr>Diapositiva 1</vt:lpstr>
      <vt:lpstr>DEFINICION</vt:lpstr>
      <vt:lpstr>ELECTROMAGNETISMO</vt:lpstr>
      <vt:lpstr>IMANES NATURALES</vt:lpstr>
      <vt:lpstr>POLOS A TIERRA</vt:lpstr>
      <vt:lpstr>CAMPOS MAGNETICOS</vt:lpstr>
      <vt:lpstr>INTECCIDAD DE CAMPO MAGNÉTICO</vt:lpstr>
      <vt:lpstr>FUERZA MAGNÉTICA </vt:lpstr>
      <vt:lpstr>FUERZA MAGNÉTICA SOBRE UN CONDUCTOR</vt:lpstr>
      <vt:lpstr>Diapositiva 10</vt:lpstr>
      <vt:lpstr>MATERIALES MAGNÉTICOS</vt:lpstr>
      <vt:lpstr>Diapositiva 12</vt:lpstr>
      <vt:lpstr>PARALELOS Y DIFERENTES CAMPOS ELÉCTRICOS</vt:lpstr>
      <vt:lpstr>LEY DE LENZ</vt:lpstr>
      <vt:lpstr>LEY DE FARADAY</vt:lpstr>
      <vt:lpstr>Ley de Amper</vt:lpstr>
      <vt:lpstr>FLUJO MAGNÉTICO A TRAVÉS DE UNA SUPERFICIE CUALQUIERA </vt:lpstr>
      <vt:lpstr>FLUJO MAGNÉTICO A TRAVÉS DE UNA SUPERFICIE PLANA</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ELECTROMAGNETISMO</dc:title>
  <dc:creator>vl15</dc:creator>
  <cp:lastModifiedBy>vl15</cp:lastModifiedBy>
  <cp:revision>9</cp:revision>
  <dcterms:created xsi:type="dcterms:W3CDTF">2016-09-29T01:52:55Z</dcterms:created>
  <dcterms:modified xsi:type="dcterms:W3CDTF">2016-09-29T03:20:21Z</dcterms:modified>
</cp:coreProperties>
</file>